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66" d="100"/>
          <a:sy n="66" d="100"/>
        </p:scale>
        <p:origin x="-1506" y="-102"/>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38D40F6F-0083-4DC1-B23B-10843463725D}" type="datetimeFigureOut">
              <a:rPr lang="en-US" smtClean="0"/>
              <a:pPr/>
              <a:t>11/2/2022</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FC2F8173-96F4-4CAB-8DFD-C4F5E6CDA94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8D40F6F-0083-4DC1-B23B-10843463725D}" type="datetimeFigureOut">
              <a:rPr lang="en-US" smtClean="0"/>
              <a:pPr/>
              <a:t>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2F8173-96F4-4CAB-8DFD-C4F5E6CDA94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8D40F6F-0083-4DC1-B23B-10843463725D}" type="datetimeFigureOut">
              <a:rPr lang="en-US" smtClean="0"/>
              <a:pPr/>
              <a:t>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2F8173-96F4-4CAB-8DFD-C4F5E6CDA94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8D40F6F-0083-4DC1-B23B-10843463725D}" type="datetimeFigureOut">
              <a:rPr lang="en-US" smtClean="0"/>
              <a:pPr/>
              <a:t>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2F8173-96F4-4CAB-8DFD-C4F5E6CDA94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8D40F6F-0083-4DC1-B23B-10843463725D}" type="datetimeFigureOut">
              <a:rPr lang="en-US" smtClean="0"/>
              <a:pPr/>
              <a:t>11/2/2022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2F8173-96F4-4CAB-8DFD-C4F5E6CDA94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38D40F6F-0083-4DC1-B23B-10843463725D}" type="datetimeFigureOut">
              <a:rPr lang="en-US" smtClean="0"/>
              <a:pPr/>
              <a:t>11/2/2022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2F8173-96F4-4CAB-8DFD-C4F5E6CDA94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38D40F6F-0083-4DC1-B23B-10843463725D}" type="datetimeFigureOut">
              <a:rPr lang="en-US" smtClean="0"/>
              <a:pPr/>
              <a:t>11/2/2022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2F8173-96F4-4CAB-8DFD-C4F5E6CDA94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8D40F6F-0083-4DC1-B23B-10843463725D}" type="datetimeFigureOut">
              <a:rPr lang="en-US" smtClean="0"/>
              <a:pPr/>
              <a:t>11/2/2022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2F8173-96F4-4CAB-8DFD-C4F5E6CDA94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D40F6F-0083-4DC1-B23B-10843463725D}" type="datetimeFigureOut">
              <a:rPr lang="en-US" smtClean="0"/>
              <a:pPr/>
              <a:t>11/2/2022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2F8173-96F4-4CAB-8DFD-C4F5E6CDA94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38D40F6F-0083-4DC1-B23B-10843463725D}" type="datetimeFigureOut">
              <a:rPr lang="en-US" smtClean="0"/>
              <a:pPr/>
              <a:t>11/2/2022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2F8173-96F4-4CAB-8DFD-C4F5E6CDA94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8D40F6F-0083-4DC1-B23B-10843463725D}" type="datetimeFigureOut">
              <a:rPr lang="en-US" smtClean="0"/>
              <a:pPr/>
              <a:t>11/2/2022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077200" y="6356350"/>
            <a:ext cx="609600" cy="365125"/>
          </a:xfrm>
        </p:spPr>
        <p:txBody>
          <a:bodyPr/>
          <a:lstStyle/>
          <a:p>
            <a:fld id="{FC2F8173-96F4-4CAB-8DFD-C4F5E6CDA944}" type="slidenum">
              <a:rPr lang="en-US" smtClean="0"/>
              <a:pPr/>
              <a:t>‹#›</a:t>
            </a:fld>
            <a:endParaRPr lang="en-US"/>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smtClean="0"/>
              <a:t>Click icon to add picture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38D40F6F-0083-4DC1-B23B-10843463725D}" type="datetimeFigureOut">
              <a:rPr lang="en-US" smtClean="0"/>
              <a:pPr/>
              <a:t>11/2/2022</a:t>
            </a:fld>
            <a:endParaRPr lang="en-US"/>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US"/>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FC2F8173-96F4-4CAB-8DFD-C4F5E6CDA944}" type="slidenum">
              <a:rPr lang="en-US" smtClean="0"/>
              <a:pPr/>
              <a:t>‹#›</a:t>
            </a:fld>
            <a:endParaRPr lang="en-US"/>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a:bodyPr>
          <a:lstStyle/>
          <a:p>
            <a:r>
              <a:rPr lang="en-US" sz="6000" dirty="0" smtClean="0">
                <a:solidFill>
                  <a:schemeClr val="tx1"/>
                </a:solidFill>
                <a:latin typeface="Castellar" pitchFamily="18" charset="0"/>
              </a:rPr>
              <a:t>ONLINE SHOPPING SYSTEM</a:t>
            </a:r>
            <a:endParaRPr lang="en-US" dirty="0">
              <a:solidFill>
                <a:schemeClr val="tx1"/>
              </a:solidFill>
              <a:latin typeface="Castellar" pitchFamily="18" charset="0"/>
            </a:endParaRPr>
          </a:p>
        </p:txBody>
      </p:sp>
      <p:sp>
        <p:nvSpPr>
          <p:cNvPr id="6" name="Subtitle 5"/>
          <p:cNvSpPr>
            <a:spLocks noGrp="1"/>
          </p:cNvSpPr>
          <p:nvPr>
            <p:ph type="subTitle" idx="1"/>
          </p:nvPr>
        </p:nvSpPr>
        <p:spPr>
          <a:xfrm>
            <a:off x="571472" y="3857628"/>
            <a:ext cx="7854696" cy="1752600"/>
          </a:xfrm>
        </p:spPr>
        <p:txBody>
          <a:bodyPr>
            <a:normAutofit/>
          </a:bodyPr>
          <a:lstStyle/>
          <a:p>
            <a:pPr algn="ctr"/>
            <a:r>
              <a:rPr lang="en-US" sz="4000" b="1" dirty="0" smtClean="0">
                <a:solidFill>
                  <a:schemeClr val="accent3">
                    <a:lumMod val="40000"/>
                    <a:lumOff val="60000"/>
                  </a:schemeClr>
                </a:solidFill>
                <a:latin typeface="Castellar" pitchFamily="18" charset="0"/>
              </a:rPr>
              <a:t>GROUP - D</a:t>
            </a:r>
            <a:endParaRPr lang="en-US" sz="4000" b="1" dirty="0">
              <a:solidFill>
                <a:schemeClr val="accent3">
                  <a:lumMod val="40000"/>
                  <a:lumOff val="60000"/>
                </a:schemeClr>
              </a:solidFill>
              <a:latin typeface="Castellar"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8596" y="214290"/>
            <a:ext cx="8286808" cy="1071570"/>
          </a:xfrm>
        </p:spPr>
        <p:txBody>
          <a:bodyPr>
            <a:normAutofit/>
          </a:bodyPr>
          <a:lstStyle/>
          <a:p>
            <a:pPr algn="ctr"/>
            <a:r>
              <a:rPr lang="en-US" sz="4800" dirty="0" smtClean="0">
                <a:latin typeface="Baskerville Old Face" pitchFamily="18" charset="0"/>
              </a:rPr>
              <a:t>E-R DIAGRAM</a:t>
            </a:r>
            <a:endParaRPr lang="en-US" sz="4800" dirty="0">
              <a:latin typeface="Baskerville Old Face" pitchFamily="18" charset="0"/>
            </a:endParaRPr>
          </a:p>
        </p:txBody>
      </p:sp>
      <p:pic>
        <p:nvPicPr>
          <p:cNvPr id="4" name="Picture 3" descr="C:\Users\HP\Desktop\avijit\42-8d526fba28.jpg"/>
          <p:cNvPicPr/>
          <p:nvPr/>
        </p:nvPicPr>
        <p:blipFill>
          <a:blip r:embed="rId2">
            <a:extLst>
              <a:ext uri="{28A0092B-C50C-407E-A947-70E740481C1C}">
                <a14:useLocalDpi xmlns="" xmlns:wpc="http://schemas.microsoft.com/office/word/2010/wordprocessingCanvas" xmlns:mc="http://schemas.openxmlformats.org/markup-compatibility/2006"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b="5182"/>
          <a:stretch>
            <a:fillRect/>
          </a:stretch>
        </p:blipFill>
        <p:spPr bwMode="auto">
          <a:xfrm>
            <a:off x="428596" y="1643050"/>
            <a:ext cx="8429684" cy="492922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8596" y="214290"/>
            <a:ext cx="7851648" cy="928694"/>
          </a:xfrm>
        </p:spPr>
        <p:txBody>
          <a:bodyPr>
            <a:normAutofit/>
          </a:bodyPr>
          <a:lstStyle/>
          <a:p>
            <a:pPr algn="ctr"/>
            <a:r>
              <a:rPr lang="en-US" sz="4800" dirty="0" smtClean="0">
                <a:latin typeface="Baskerville Old Face" pitchFamily="18" charset="0"/>
              </a:rPr>
              <a:t>TABLES</a:t>
            </a:r>
            <a:endParaRPr lang="en-US" sz="4800" dirty="0">
              <a:latin typeface="Baskerville Old Face" pitchFamily="18" charset="0"/>
            </a:endParaRPr>
          </a:p>
        </p:txBody>
      </p:sp>
      <p:sp>
        <p:nvSpPr>
          <p:cNvPr id="3" name="Subtitle 2"/>
          <p:cNvSpPr>
            <a:spLocks noGrp="1"/>
          </p:cNvSpPr>
          <p:nvPr>
            <p:ph type="subTitle" idx="1"/>
          </p:nvPr>
        </p:nvSpPr>
        <p:spPr>
          <a:xfrm>
            <a:off x="428596" y="1428736"/>
            <a:ext cx="8501122" cy="5214974"/>
          </a:xfrm>
        </p:spPr>
        <p:txBody>
          <a:bodyPr/>
          <a:lstStyle/>
          <a:p>
            <a:pPr algn="l"/>
            <a:r>
              <a:rPr lang="en-US" dirty="0" smtClean="0">
                <a:latin typeface="Baskerville Old Face" pitchFamily="18" charset="0"/>
              </a:rPr>
              <a:t>USERDATA:</a:t>
            </a:r>
          </a:p>
          <a:p>
            <a:pPr algn="l"/>
            <a:endParaRPr lang="en-US" dirty="0">
              <a:latin typeface="Baskerville Old Face" pitchFamily="18" charset="0"/>
            </a:endParaRPr>
          </a:p>
        </p:txBody>
      </p:sp>
      <p:pic>
        <p:nvPicPr>
          <p:cNvPr id="4" name="Picture 4" descr="WhatsApp Image 2022-11-02 at 00.17.09.jpeg"/>
          <p:cNvPicPr>
            <a:picLocks noChangeAspect="1"/>
          </p:cNvPicPr>
          <p:nvPr/>
        </p:nvPicPr>
        <p:blipFill>
          <a:blip r:embed="rId2"/>
          <a:srcRect l="30833" t="32222" r="15648" b="17407"/>
          <a:stretch>
            <a:fillRect/>
          </a:stretch>
        </p:blipFill>
        <p:spPr bwMode="auto">
          <a:xfrm>
            <a:off x="857224" y="2357430"/>
            <a:ext cx="7000924" cy="3999912"/>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1472" y="214290"/>
            <a:ext cx="7929618" cy="1000132"/>
          </a:xfrm>
        </p:spPr>
        <p:txBody>
          <a:bodyPr>
            <a:normAutofit/>
          </a:bodyPr>
          <a:lstStyle/>
          <a:p>
            <a:pPr algn="ctr"/>
            <a:r>
              <a:rPr lang="en-US" sz="4800" dirty="0" smtClean="0">
                <a:latin typeface="Baskerville Old Face" pitchFamily="18" charset="0"/>
              </a:rPr>
              <a:t>TABLES</a:t>
            </a:r>
            <a:endParaRPr lang="en-US" sz="4800" dirty="0">
              <a:latin typeface="Baskerville Old Face" pitchFamily="18" charset="0"/>
            </a:endParaRPr>
          </a:p>
        </p:txBody>
      </p:sp>
      <p:sp>
        <p:nvSpPr>
          <p:cNvPr id="3" name="Subtitle 2"/>
          <p:cNvSpPr>
            <a:spLocks noGrp="1"/>
          </p:cNvSpPr>
          <p:nvPr>
            <p:ph type="subTitle" idx="1"/>
          </p:nvPr>
        </p:nvSpPr>
        <p:spPr>
          <a:xfrm>
            <a:off x="500034" y="1357298"/>
            <a:ext cx="8358246" cy="5500702"/>
          </a:xfrm>
        </p:spPr>
        <p:txBody>
          <a:bodyPr/>
          <a:lstStyle/>
          <a:p>
            <a:pPr algn="l"/>
            <a:r>
              <a:rPr lang="en-US" dirty="0" smtClean="0">
                <a:latin typeface="Baskerville Old Face" pitchFamily="18" charset="0"/>
              </a:rPr>
              <a:t>PRODUCT</a:t>
            </a:r>
          </a:p>
          <a:p>
            <a:pPr algn="l"/>
            <a:endParaRPr lang="en-US" dirty="0">
              <a:latin typeface="Baskerville Old Face" pitchFamily="18" charset="0"/>
            </a:endParaRPr>
          </a:p>
        </p:txBody>
      </p:sp>
      <p:pic>
        <p:nvPicPr>
          <p:cNvPr id="4" name="Picture 5" descr="WhatsApp Image 2022-11-02 at 00.16.46.jpeg"/>
          <p:cNvPicPr>
            <a:picLocks noChangeAspect="1"/>
          </p:cNvPicPr>
          <p:nvPr/>
        </p:nvPicPr>
        <p:blipFill>
          <a:blip r:embed="rId2"/>
          <a:srcRect l="30833" t="41112" r="14999" b="30740"/>
          <a:stretch>
            <a:fillRect/>
          </a:stretch>
        </p:blipFill>
        <p:spPr bwMode="auto">
          <a:xfrm>
            <a:off x="571472" y="2571744"/>
            <a:ext cx="8065725" cy="2714644"/>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0034" y="214290"/>
            <a:ext cx="8072494" cy="1071570"/>
          </a:xfrm>
        </p:spPr>
        <p:txBody>
          <a:bodyPr>
            <a:normAutofit/>
          </a:bodyPr>
          <a:lstStyle/>
          <a:p>
            <a:pPr algn="ctr"/>
            <a:r>
              <a:rPr lang="en-US" sz="4800" dirty="0" smtClean="0">
                <a:latin typeface="Baskerville Old Face" pitchFamily="18" charset="0"/>
              </a:rPr>
              <a:t>TABLES</a:t>
            </a:r>
            <a:endParaRPr lang="en-US" sz="4800" dirty="0">
              <a:latin typeface="Baskerville Old Face" pitchFamily="18" charset="0"/>
            </a:endParaRPr>
          </a:p>
        </p:txBody>
      </p:sp>
      <p:sp>
        <p:nvSpPr>
          <p:cNvPr id="3" name="Subtitle 2"/>
          <p:cNvSpPr>
            <a:spLocks noGrp="1"/>
          </p:cNvSpPr>
          <p:nvPr>
            <p:ph type="subTitle" idx="1"/>
          </p:nvPr>
        </p:nvSpPr>
        <p:spPr>
          <a:xfrm>
            <a:off x="500034" y="1571612"/>
            <a:ext cx="8143932" cy="4500594"/>
          </a:xfrm>
        </p:spPr>
        <p:txBody>
          <a:bodyPr/>
          <a:lstStyle/>
          <a:p>
            <a:pPr algn="l"/>
            <a:r>
              <a:rPr lang="en-US" dirty="0" smtClean="0">
                <a:latin typeface="Baskerville Old Face" pitchFamily="18" charset="0"/>
              </a:rPr>
              <a:t>CART :</a:t>
            </a:r>
          </a:p>
          <a:p>
            <a:pPr algn="l"/>
            <a:endParaRPr lang="en-US" dirty="0">
              <a:latin typeface="Baskerville Old Face" pitchFamily="18" charset="0"/>
            </a:endParaRPr>
          </a:p>
        </p:txBody>
      </p:sp>
      <p:pic>
        <p:nvPicPr>
          <p:cNvPr id="4" name="Picture 3" descr="WhatsApp Image 2022-11-02 at 11.44.16.jpeg"/>
          <p:cNvPicPr>
            <a:picLocks noChangeAspect="1"/>
          </p:cNvPicPr>
          <p:nvPr/>
        </p:nvPicPr>
        <p:blipFill>
          <a:blip r:embed="rId2"/>
          <a:srcRect l="1125" t="45342" r="26896" b="15062"/>
          <a:stretch>
            <a:fillRect/>
          </a:stretch>
        </p:blipFill>
        <p:spPr>
          <a:xfrm>
            <a:off x="357158" y="2500306"/>
            <a:ext cx="8509526" cy="17859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8596" y="214290"/>
            <a:ext cx="8215370" cy="1071546"/>
          </a:xfrm>
        </p:spPr>
        <p:txBody>
          <a:bodyPr>
            <a:normAutofit/>
          </a:bodyPr>
          <a:lstStyle/>
          <a:p>
            <a:pPr algn="ctr"/>
            <a:r>
              <a:rPr lang="en-US" sz="4800" dirty="0" smtClean="0">
                <a:latin typeface="Baskerville Old Face" pitchFamily="18" charset="0"/>
              </a:rPr>
              <a:t>SNAPSHOTS</a:t>
            </a:r>
            <a:endParaRPr lang="en-US" sz="4800" dirty="0">
              <a:latin typeface="Baskerville Old Face" pitchFamily="18" charset="0"/>
            </a:endParaRPr>
          </a:p>
        </p:txBody>
      </p:sp>
      <p:sp>
        <p:nvSpPr>
          <p:cNvPr id="3" name="Subtitle 2"/>
          <p:cNvSpPr>
            <a:spLocks noGrp="1"/>
          </p:cNvSpPr>
          <p:nvPr>
            <p:ph type="subTitle" idx="1"/>
          </p:nvPr>
        </p:nvSpPr>
        <p:spPr>
          <a:xfrm>
            <a:off x="500034" y="1428736"/>
            <a:ext cx="8358246" cy="5143536"/>
          </a:xfrm>
        </p:spPr>
        <p:txBody>
          <a:bodyPr/>
          <a:lstStyle/>
          <a:p>
            <a:pPr algn="l"/>
            <a:r>
              <a:rPr lang="en-US" dirty="0" smtClean="0">
                <a:latin typeface="Baskerville Old Face" pitchFamily="18" charset="0"/>
              </a:rPr>
              <a:t>LOGIN PAGE :</a:t>
            </a:r>
          </a:p>
          <a:p>
            <a:pPr algn="l"/>
            <a:endParaRPr lang="en-US" dirty="0">
              <a:latin typeface="Baskerville Old Face" pitchFamily="18" charset="0"/>
            </a:endParaRPr>
          </a:p>
        </p:txBody>
      </p:sp>
      <p:pic>
        <p:nvPicPr>
          <p:cNvPr id="4" name="Picture 3" descr="Screenshot (47).png"/>
          <p:cNvPicPr>
            <a:picLocks noChangeAspect="1"/>
          </p:cNvPicPr>
          <p:nvPr/>
        </p:nvPicPr>
        <p:blipFill>
          <a:blip r:embed="rId2"/>
          <a:srcRect l="3125" t="9703" r="7031" b="4144"/>
          <a:stretch>
            <a:fillRect/>
          </a:stretch>
        </p:blipFill>
        <p:spPr>
          <a:xfrm>
            <a:off x="357158" y="2143116"/>
            <a:ext cx="8215370" cy="442915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0034" y="214290"/>
            <a:ext cx="8143932" cy="1000132"/>
          </a:xfrm>
        </p:spPr>
        <p:txBody>
          <a:bodyPr>
            <a:normAutofit/>
          </a:bodyPr>
          <a:lstStyle/>
          <a:p>
            <a:pPr algn="ctr"/>
            <a:r>
              <a:rPr lang="en-US" sz="4800" dirty="0" smtClean="0">
                <a:latin typeface="Baskerville Old Face" pitchFamily="18" charset="0"/>
              </a:rPr>
              <a:t>SNAPSHOTS</a:t>
            </a:r>
            <a:endParaRPr lang="en-US" sz="4800" dirty="0"/>
          </a:p>
        </p:txBody>
      </p:sp>
      <p:sp>
        <p:nvSpPr>
          <p:cNvPr id="3" name="Subtitle 2"/>
          <p:cNvSpPr>
            <a:spLocks noGrp="1"/>
          </p:cNvSpPr>
          <p:nvPr>
            <p:ph type="subTitle" idx="1"/>
          </p:nvPr>
        </p:nvSpPr>
        <p:spPr>
          <a:xfrm>
            <a:off x="500034" y="1428736"/>
            <a:ext cx="8358246" cy="5143536"/>
          </a:xfrm>
        </p:spPr>
        <p:txBody>
          <a:bodyPr/>
          <a:lstStyle/>
          <a:p>
            <a:pPr algn="l"/>
            <a:r>
              <a:rPr lang="en-US" dirty="0" smtClean="0">
                <a:latin typeface="Baskerville Old Face" pitchFamily="18" charset="0"/>
              </a:rPr>
              <a:t>SIGN UP PAGE :</a:t>
            </a:r>
          </a:p>
          <a:p>
            <a:pPr algn="l"/>
            <a:r>
              <a:rPr lang="en-US" dirty="0" smtClean="0">
                <a:latin typeface="Baskerville Old Face" pitchFamily="18" charset="0"/>
              </a:rPr>
              <a:t> </a:t>
            </a:r>
          </a:p>
          <a:p>
            <a:pPr algn="l"/>
            <a:endParaRPr lang="en-US" dirty="0">
              <a:latin typeface="Baskerville Old Face" pitchFamily="18" charset="0"/>
            </a:endParaRPr>
          </a:p>
        </p:txBody>
      </p:sp>
      <p:pic>
        <p:nvPicPr>
          <p:cNvPr id="1026" name="Picture 2"/>
          <p:cNvPicPr>
            <a:picLocks noChangeAspect="1" noChangeArrowheads="1"/>
          </p:cNvPicPr>
          <p:nvPr/>
        </p:nvPicPr>
        <p:blipFill>
          <a:blip r:embed="rId2"/>
          <a:srcRect l="27486" t="21918" r="24753"/>
          <a:stretch>
            <a:fillRect/>
          </a:stretch>
        </p:blipFill>
        <p:spPr bwMode="auto">
          <a:xfrm>
            <a:off x="1571604" y="1881175"/>
            <a:ext cx="6215106" cy="4976825"/>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0034" y="214290"/>
            <a:ext cx="8215370" cy="928694"/>
          </a:xfrm>
        </p:spPr>
        <p:txBody>
          <a:bodyPr>
            <a:normAutofit/>
          </a:bodyPr>
          <a:lstStyle/>
          <a:p>
            <a:pPr algn="ctr"/>
            <a:r>
              <a:rPr lang="en-US" sz="4800" dirty="0" smtClean="0">
                <a:latin typeface="Baskerville Old Face" pitchFamily="18" charset="0"/>
              </a:rPr>
              <a:t>SNAPSHOTS</a:t>
            </a:r>
            <a:endParaRPr lang="en-US" sz="4800" dirty="0">
              <a:latin typeface="Baskerville Old Face" pitchFamily="18" charset="0"/>
            </a:endParaRPr>
          </a:p>
        </p:txBody>
      </p:sp>
      <p:sp>
        <p:nvSpPr>
          <p:cNvPr id="3" name="Subtitle 2"/>
          <p:cNvSpPr>
            <a:spLocks noGrp="1"/>
          </p:cNvSpPr>
          <p:nvPr>
            <p:ph type="subTitle" idx="1"/>
          </p:nvPr>
        </p:nvSpPr>
        <p:spPr>
          <a:xfrm>
            <a:off x="571472" y="1285860"/>
            <a:ext cx="8215370" cy="5572140"/>
          </a:xfrm>
        </p:spPr>
        <p:txBody>
          <a:bodyPr/>
          <a:lstStyle/>
          <a:p>
            <a:pPr algn="l"/>
            <a:r>
              <a:rPr lang="en-US" dirty="0" smtClean="0">
                <a:latin typeface="Baskerville Old Face" pitchFamily="18" charset="0"/>
              </a:rPr>
              <a:t>SIGN UP PAGE :</a:t>
            </a:r>
          </a:p>
          <a:p>
            <a:pPr algn="l"/>
            <a:endParaRPr lang="en-US" dirty="0">
              <a:latin typeface="Baskerville Old Face" pitchFamily="18" charset="0"/>
            </a:endParaRPr>
          </a:p>
        </p:txBody>
      </p:sp>
      <p:pic>
        <p:nvPicPr>
          <p:cNvPr id="2050" name="Picture 2"/>
          <p:cNvPicPr>
            <a:picLocks noChangeAspect="1" noChangeArrowheads="1"/>
          </p:cNvPicPr>
          <p:nvPr/>
        </p:nvPicPr>
        <p:blipFill>
          <a:blip r:embed="rId2"/>
          <a:srcRect t="3810"/>
          <a:stretch>
            <a:fillRect/>
          </a:stretch>
        </p:blipFill>
        <p:spPr bwMode="auto">
          <a:xfrm>
            <a:off x="1571604" y="1928802"/>
            <a:ext cx="6183313" cy="4929198"/>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5720" y="285728"/>
            <a:ext cx="8572560" cy="1000132"/>
          </a:xfrm>
        </p:spPr>
        <p:txBody>
          <a:bodyPr>
            <a:normAutofit/>
          </a:bodyPr>
          <a:lstStyle/>
          <a:p>
            <a:pPr algn="ctr"/>
            <a:r>
              <a:rPr lang="en-US" sz="4800" dirty="0" smtClean="0">
                <a:latin typeface="Baskerville Old Face" pitchFamily="18" charset="0"/>
              </a:rPr>
              <a:t>SNAPSHOTS</a:t>
            </a:r>
            <a:endParaRPr lang="en-US" sz="4800" dirty="0">
              <a:latin typeface="Baskerville Old Face" pitchFamily="18" charset="0"/>
            </a:endParaRPr>
          </a:p>
        </p:txBody>
      </p:sp>
      <p:sp>
        <p:nvSpPr>
          <p:cNvPr id="3" name="Subtitle 2"/>
          <p:cNvSpPr>
            <a:spLocks noGrp="1"/>
          </p:cNvSpPr>
          <p:nvPr>
            <p:ph type="subTitle" idx="1"/>
          </p:nvPr>
        </p:nvSpPr>
        <p:spPr>
          <a:xfrm>
            <a:off x="357158" y="1428736"/>
            <a:ext cx="8501122" cy="5214974"/>
          </a:xfrm>
        </p:spPr>
        <p:txBody>
          <a:bodyPr/>
          <a:lstStyle/>
          <a:p>
            <a:pPr algn="l"/>
            <a:r>
              <a:rPr lang="en-US" dirty="0" smtClean="0">
                <a:latin typeface="Baskerville Old Face" pitchFamily="18" charset="0"/>
              </a:rPr>
              <a:t>AFTER SUCCESSFULLY LOGIN :</a:t>
            </a:r>
          </a:p>
          <a:p>
            <a:pPr algn="l"/>
            <a:endParaRPr lang="en-US" dirty="0">
              <a:latin typeface="Baskerville Old Face" pitchFamily="18" charset="0"/>
            </a:endParaRPr>
          </a:p>
        </p:txBody>
      </p:sp>
      <p:pic>
        <p:nvPicPr>
          <p:cNvPr id="4" name="Picture 3" descr="Screenshot (48).png"/>
          <p:cNvPicPr>
            <a:picLocks noChangeAspect="1"/>
          </p:cNvPicPr>
          <p:nvPr/>
        </p:nvPicPr>
        <p:blipFill>
          <a:blip r:embed="rId2"/>
          <a:srcRect l="2343" t="9678" b="5558"/>
          <a:stretch>
            <a:fillRect/>
          </a:stretch>
        </p:blipFill>
        <p:spPr>
          <a:xfrm>
            <a:off x="142876" y="2214554"/>
            <a:ext cx="8929718" cy="435771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8596" y="214290"/>
            <a:ext cx="8286808" cy="1071546"/>
          </a:xfrm>
        </p:spPr>
        <p:txBody>
          <a:bodyPr>
            <a:normAutofit/>
          </a:bodyPr>
          <a:lstStyle/>
          <a:p>
            <a:pPr algn="ctr"/>
            <a:r>
              <a:rPr lang="en-US" sz="4800" dirty="0" smtClean="0">
                <a:latin typeface="Baskerville Old Face" pitchFamily="18" charset="0"/>
              </a:rPr>
              <a:t>SNAPSHOTS</a:t>
            </a:r>
            <a:endParaRPr lang="en-US" sz="4800" dirty="0">
              <a:latin typeface="Baskerville Old Face" pitchFamily="18" charset="0"/>
            </a:endParaRPr>
          </a:p>
        </p:txBody>
      </p:sp>
      <p:sp>
        <p:nvSpPr>
          <p:cNvPr id="3" name="Subtitle 2"/>
          <p:cNvSpPr>
            <a:spLocks noGrp="1"/>
          </p:cNvSpPr>
          <p:nvPr>
            <p:ph type="subTitle" idx="1"/>
          </p:nvPr>
        </p:nvSpPr>
        <p:spPr>
          <a:xfrm>
            <a:off x="428596" y="1428736"/>
            <a:ext cx="8358246" cy="4786346"/>
          </a:xfrm>
        </p:spPr>
        <p:txBody>
          <a:bodyPr/>
          <a:lstStyle/>
          <a:p>
            <a:pPr algn="l"/>
            <a:r>
              <a:rPr lang="en-US" dirty="0" smtClean="0"/>
              <a:t>PROFILE: </a:t>
            </a:r>
          </a:p>
          <a:p>
            <a:pPr algn="l"/>
            <a:endParaRPr lang="en-US" dirty="0"/>
          </a:p>
        </p:txBody>
      </p:sp>
      <p:pic>
        <p:nvPicPr>
          <p:cNvPr id="4" name="Picture 3" descr="Screenshot (49).png"/>
          <p:cNvPicPr>
            <a:picLocks noChangeAspect="1"/>
          </p:cNvPicPr>
          <p:nvPr/>
        </p:nvPicPr>
        <p:blipFill>
          <a:blip r:embed="rId2"/>
          <a:srcRect t="8313" b="43052"/>
          <a:stretch>
            <a:fillRect/>
          </a:stretch>
        </p:blipFill>
        <p:spPr>
          <a:xfrm>
            <a:off x="0" y="2571744"/>
            <a:ext cx="9144000" cy="250033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0034" y="214290"/>
            <a:ext cx="8143932" cy="1000132"/>
          </a:xfrm>
        </p:spPr>
        <p:txBody>
          <a:bodyPr>
            <a:normAutofit/>
          </a:bodyPr>
          <a:lstStyle/>
          <a:p>
            <a:pPr algn="ctr"/>
            <a:r>
              <a:rPr lang="en-US" sz="4800" dirty="0" smtClean="0">
                <a:latin typeface="Baskerville Old Face" pitchFamily="18" charset="0"/>
              </a:rPr>
              <a:t>SNAPSHOTS</a:t>
            </a:r>
            <a:endParaRPr lang="en-US" sz="4800" dirty="0">
              <a:latin typeface="Baskerville Old Face" pitchFamily="18" charset="0"/>
            </a:endParaRPr>
          </a:p>
        </p:txBody>
      </p:sp>
      <p:sp>
        <p:nvSpPr>
          <p:cNvPr id="3" name="Subtitle 2"/>
          <p:cNvSpPr>
            <a:spLocks noGrp="1"/>
          </p:cNvSpPr>
          <p:nvPr>
            <p:ph type="subTitle" idx="1"/>
          </p:nvPr>
        </p:nvSpPr>
        <p:spPr>
          <a:xfrm>
            <a:off x="571472" y="1500174"/>
            <a:ext cx="8072494" cy="5072098"/>
          </a:xfrm>
        </p:spPr>
        <p:txBody>
          <a:bodyPr/>
          <a:lstStyle/>
          <a:p>
            <a:pPr algn="l"/>
            <a:r>
              <a:rPr lang="en-US" dirty="0" smtClean="0">
                <a:latin typeface="Baskerville Old Face" pitchFamily="18" charset="0"/>
              </a:rPr>
              <a:t>PRODUCT VIEW:</a:t>
            </a:r>
          </a:p>
          <a:p>
            <a:pPr algn="l"/>
            <a:endParaRPr lang="en-US" dirty="0">
              <a:latin typeface="Baskerville Old Face" pitchFamily="18" charset="0"/>
            </a:endParaRPr>
          </a:p>
        </p:txBody>
      </p:sp>
      <p:pic>
        <p:nvPicPr>
          <p:cNvPr id="3074" name="Picture 2"/>
          <p:cNvPicPr>
            <a:picLocks noChangeAspect="1" noChangeArrowheads="1"/>
          </p:cNvPicPr>
          <p:nvPr/>
        </p:nvPicPr>
        <p:blipFill>
          <a:blip r:embed="rId2"/>
          <a:srcRect l="47767" t="9765" r="11603" b="46289"/>
          <a:stretch>
            <a:fillRect/>
          </a:stretch>
        </p:blipFill>
        <p:spPr bwMode="auto">
          <a:xfrm>
            <a:off x="1428728" y="2500306"/>
            <a:ext cx="5286412" cy="3214710"/>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1472" y="428604"/>
            <a:ext cx="7813576" cy="1200144"/>
          </a:xfrm>
        </p:spPr>
        <p:txBody>
          <a:bodyPr>
            <a:normAutofit/>
          </a:bodyPr>
          <a:lstStyle/>
          <a:p>
            <a:pPr algn="ctr"/>
            <a:r>
              <a:rPr lang="en-US" sz="6000" u="sng" kern="0" dirty="0" smtClean="0">
                <a:solidFill>
                  <a:schemeClr val="tx1">
                    <a:lumMod val="95000"/>
                  </a:schemeClr>
                </a:solidFill>
                <a:latin typeface="Bahnschrift SemiBold" pitchFamily="34" charset="0"/>
              </a:rPr>
              <a:t>PROJECT MEMBERS:</a:t>
            </a:r>
            <a:endParaRPr lang="en-US" dirty="0">
              <a:solidFill>
                <a:schemeClr val="tx1">
                  <a:lumMod val="95000"/>
                </a:schemeClr>
              </a:solidFill>
              <a:latin typeface="Bahnschrift SemiBold" pitchFamily="34" charset="0"/>
            </a:endParaRPr>
          </a:p>
        </p:txBody>
      </p:sp>
      <p:sp>
        <p:nvSpPr>
          <p:cNvPr id="3" name="Subtitle 2"/>
          <p:cNvSpPr>
            <a:spLocks noGrp="1"/>
          </p:cNvSpPr>
          <p:nvPr>
            <p:ph type="subTitle" idx="1"/>
          </p:nvPr>
        </p:nvSpPr>
        <p:spPr>
          <a:xfrm>
            <a:off x="571472" y="1928802"/>
            <a:ext cx="8072494" cy="4714908"/>
          </a:xfrm>
        </p:spPr>
        <p:txBody>
          <a:bodyPr/>
          <a:lstStyle/>
          <a:p>
            <a:pPr marL="400050" lvl="1">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pPr>
            <a:r>
              <a:rPr lang="en-US" sz="2800" b="1" dirty="0" smtClean="0">
                <a:solidFill>
                  <a:schemeClr val="accent3">
                    <a:lumMod val="40000"/>
                    <a:lumOff val="60000"/>
                  </a:schemeClr>
                </a:solidFill>
                <a:latin typeface="Baskerville Old Face" pitchFamily="18" charset="0"/>
              </a:rPr>
              <a:t>SWAPNENDU PAL – (31001220008)</a:t>
            </a:r>
          </a:p>
          <a:p>
            <a:pPr marL="400050" lvl="1">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pPr>
            <a:r>
              <a:rPr lang="en-US" sz="2800" b="1" dirty="0" smtClean="0">
                <a:solidFill>
                  <a:schemeClr val="accent3">
                    <a:lumMod val="40000"/>
                    <a:lumOff val="60000"/>
                  </a:schemeClr>
                </a:solidFill>
                <a:latin typeface="Baskerville Old Face" pitchFamily="18" charset="0"/>
              </a:rPr>
              <a:t>ROHAN PODDER – (31001220010)</a:t>
            </a:r>
          </a:p>
          <a:p>
            <a:pPr marL="400050" lvl="1">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pPr>
            <a:r>
              <a:rPr lang="en-US" sz="2800" b="1" dirty="0" smtClean="0">
                <a:solidFill>
                  <a:schemeClr val="accent3">
                    <a:lumMod val="40000"/>
                    <a:lumOff val="60000"/>
                  </a:schemeClr>
                </a:solidFill>
                <a:latin typeface="Baskerville Old Face" pitchFamily="18" charset="0"/>
              </a:rPr>
              <a:t>PROVAT NAGA – (31001220018)</a:t>
            </a:r>
          </a:p>
          <a:p>
            <a:pPr marL="400050" lvl="1">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pPr>
            <a:r>
              <a:rPr lang="en-US" sz="2800" b="1" dirty="0" smtClean="0">
                <a:solidFill>
                  <a:schemeClr val="accent3">
                    <a:lumMod val="40000"/>
                    <a:lumOff val="60000"/>
                  </a:schemeClr>
                </a:solidFill>
                <a:latin typeface="Baskerville Old Face" pitchFamily="18" charset="0"/>
              </a:rPr>
              <a:t>SHEIKH ABDUR ROHIT – (31001220021)</a:t>
            </a:r>
          </a:p>
          <a:p>
            <a:pPr marL="400050" lvl="1">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pPr>
            <a:r>
              <a:rPr lang="en-US" sz="2800" b="1" dirty="0" smtClean="0">
                <a:solidFill>
                  <a:schemeClr val="accent3">
                    <a:lumMod val="40000"/>
                    <a:lumOff val="60000"/>
                  </a:schemeClr>
                </a:solidFill>
                <a:latin typeface="Baskerville Old Face" pitchFamily="18" charset="0"/>
              </a:rPr>
              <a:t>ROHAN HANSDA – (31001220023)</a:t>
            </a:r>
          </a:p>
          <a:p>
            <a:pPr marL="400050" lvl="1">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pPr>
            <a:r>
              <a:rPr lang="en-US" sz="2800" b="1" dirty="0" smtClean="0">
                <a:solidFill>
                  <a:schemeClr val="accent3">
                    <a:lumMod val="40000"/>
                    <a:lumOff val="60000"/>
                  </a:schemeClr>
                </a:solidFill>
                <a:latin typeface="Baskerville Old Face" pitchFamily="18" charset="0"/>
              </a:rPr>
              <a:t>AVIJIT MONDAL – (31001220033)</a:t>
            </a:r>
          </a:p>
          <a:p>
            <a:pPr marL="400050" lvl="1">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pPr>
            <a:r>
              <a:rPr lang="en-US" sz="2800" b="1" dirty="0" smtClean="0">
                <a:solidFill>
                  <a:schemeClr val="accent3">
                    <a:lumMod val="40000"/>
                    <a:lumOff val="60000"/>
                  </a:schemeClr>
                </a:solidFill>
                <a:latin typeface="Baskerville Old Face" pitchFamily="18" charset="0"/>
              </a:rPr>
              <a:t>PRADIPTA SHOW – (31001220036)</a:t>
            </a:r>
          </a:p>
          <a:p>
            <a:pPr marL="400050" lvl="1">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pPr>
            <a:r>
              <a:rPr lang="en-US" sz="2800" b="1" dirty="0" smtClean="0">
                <a:solidFill>
                  <a:schemeClr val="accent3">
                    <a:lumMod val="40000"/>
                    <a:lumOff val="60000"/>
                  </a:schemeClr>
                </a:solidFill>
                <a:latin typeface="Baskerville Old Face" pitchFamily="18" charset="0"/>
              </a:rPr>
              <a:t>SANDIPAN ROY – (31001220042)</a:t>
            </a:r>
          </a:p>
          <a:p>
            <a:endParaRPr lang="en-US" dirty="0">
              <a:solidFill>
                <a:schemeClr val="accent3">
                  <a:lumMod val="40000"/>
                  <a:lumOff val="60000"/>
                </a:schemeClr>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00034" y="214290"/>
            <a:ext cx="8143932" cy="1000132"/>
          </a:xfrm>
          <a:prstGeom prst="rect">
            <a:avLst/>
          </a:prstGeom>
          <a:ln>
            <a:noFill/>
          </a:ln>
        </p:spPr>
        <p:txBody>
          <a:bodyPr vert="horz" lIns="0" tIns="0" rIns="18288" bIns="0" anchor="b">
            <a:normAutofit/>
            <a:scene3d>
              <a:camera prst="orthographicFront"/>
              <a:lightRig rig="freezing" dir="t">
                <a:rot lat="0" lon="0" rev="5640000"/>
              </a:lightRig>
            </a:scene3d>
            <a:sp3d prstMaterial="flat">
              <a:bevelT w="38100" h="38100"/>
              <a:contourClr>
                <a:schemeClr val="tx2"/>
              </a:contourClr>
            </a:sp3d>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800" b="1" i="0" u="none" strike="noStrike" kern="1200" cap="none" spc="0" normalizeH="0" baseline="0" noProof="0" smtClean="0">
                <a:ln>
                  <a:noFill/>
                </a:ln>
                <a:solidFill>
                  <a:schemeClr val="accent3">
                    <a:tint val="90000"/>
                    <a:satMod val="120000"/>
                  </a:schemeClr>
                </a:solidFill>
                <a:effectLst>
                  <a:outerShdw blurRad="38100" dist="25400" dir="5400000" algn="tl" rotWithShape="0">
                    <a:srgbClr val="000000">
                      <a:alpha val="43000"/>
                    </a:srgbClr>
                  </a:outerShdw>
                </a:effectLst>
                <a:uLnTx/>
                <a:uFillTx/>
                <a:latin typeface="Baskerville Old Face" pitchFamily="18" charset="0"/>
                <a:ea typeface="+mj-ea"/>
                <a:cs typeface="+mj-cs"/>
              </a:rPr>
              <a:t>SNAPSHOTS</a:t>
            </a:r>
            <a:endParaRPr kumimoji="0" lang="en-US" sz="4800" b="1" i="0" u="none" strike="noStrike" kern="1200" cap="none" spc="0" normalizeH="0" baseline="0" noProof="0" dirty="0">
              <a:ln>
                <a:noFill/>
              </a:ln>
              <a:solidFill>
                <a:schemeClr val="accent3">
                  <a:tint val="90000"/>
                  <a:satMod val="120000"/>
                </a:schemeClr>
              </a:solidFill>
              <a:effectLst>
                <a:outerShdw blurRad="38100" dist="25400" dir="5400000" algn="tl" rotWithShape="0">
                  <a:srgbClr val="000000">
                    <a:alpha val="43000"/>
                  </a:srgbClr>
                </a:outerShdw>
              </a:effectLst>
              <a:uLnTx/>
              <a:uFillTx/>
              <a:latin typeface="Baskerville Old Face" pitchFamily="18" charset="0"/>
              <a:ea typeface="+mj-ea"/>
              <a:cs typeface="+mj-cs"/>
            </a:endParaRPr>
          </a:p>
        </p:txBody>
      </p:sp>
      <p:sp>
        <p:nvSpPr>
          <p:cNvPr id="5" name="Subtitle 2"/>
          <p:cNvSpPr txBox="1">
            <a:spLocks/>
          </p:cNvSpPr>
          <p:nvPr/>
        </p:nvSpPr>
        <p:spPr>
          <a:xfrm>
            <a:off x="571472" y="1500174"/>
            <a:ext cx="8072494" cy="5072098"/>
          </a:xfrm>
          <a:prstGeom prst="rect">
            <a:avLst/>
          </a:prstGeom>
        </p:spPr>
        <p:txBody>
          <a:bodyPr vert="horz" lIns="0" rIns="18288">
            <a:normAutofit/>
          </a:bodyPr>
          <a:lstStyle/>
          <a:p>
            <a:pPr marL="0" marR="45720" lvl="0" indent="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n-US" sz="2600" b="0" i="0" u="none" strike="noStrike" kern="1200" cap="none" spc="0" normalizeH="0" baseline="0" noProof="0" dirty="0" smtClean="0">
                <a:ln>
                  <a:noFill/>
                </a:ln>
                <a:solidFill>
                  <a:schemeClr val="tx1"/>
                </a:solidFill>
                <a:effectLst/>
                <a:uLnTx/>
                <a:uFillTx/>
                <a:latin typeface="Baskerville Old Face" pitchFamily="18" charset="0"/>
                <a:ea typeface="+mn-ea"/>
                <a:cs typeface="+mn-cs"/>
              </a:rPr>
              <a:t>PRODUCT VIEW:</a:t>
            </a:r>
          </a:p>
          <a:p>
            <a:pPr marL="0" marR="45720" lvl="0" indent="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endParaRPr kumimoji="0" lang="en-US" sz="2600" b="0" i="0" u="none" strike="noStrike" kern="1200" cap="none" spc="0" normalizeH="0" baseline="0" noProof="0" dirty="0">
              <a:ln>
                <a:noFill/>
              </a:ln>
              <a:solidFill>
                <a:schemeClr val="tx1"/>
              </a:solidFill>
              <a:effectLst/>
              <a:uLnTx/>
              <a:uFillTx/>
              <a:latin typeface="Baskerville Old Face" pitchFamily="18" charset="0"/>
              <a:ea typeface="+mn-ea"/>
              <a:cs typeface="+mn-cs"/>
            </a:endParaRPr>
          </a:p>
        </p:txBody>
      </p:sp>
      <p:pic>
        <p:nvPicPr>
          <p:cNvPr id="6" name="Picture 5" descr="Screenshot (50).png"/>
          <p:cNvPicPr>
            <a:picLocks noChangeAspect="1"/>
          </p:cNvPicPr>
          <p:nvPr/>
        </p:nvPicPr>
        <p:blipFill>
          <a:blip r:embed="rId2"/>
          <a:srcRect l="50000" t="9703" r="7812" b="45831"/>
          <a:stretch>
            <a:fillRect/>
          </a:stretch>
        </p:blipFill>
        <p:spPr>
          <a:xfrm>
            <a:off x="1500165" y="2500306"/>
            <a:ext cx="5424823" cy="321471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500034" y="214290"/>
            <a:ext cx="8143932" cy="1000132"/>
          </a:xfrm>
          <a:prstGeom prst="rect">
            <a:avLst/>
          </a:prstGeom>
          <a:ln>
            <a:noFill/>
          </a:ln>
        </p:spPr>
        <p:txBody>
          <a:bodyPr vert="horz" lIns="0" tIns="0" rIns="18288" bIns="0" anchor="b">
            <a:normAutofit/>
            <a:scene3d>
              <a:camera prst="orthographicFront"/>
              <a:lightRig rig="freezing" dir="t">
                <a:rot lat="0" lon="0" rev="5640000"/>
              </a:lightRig>
            </a:scene3d>
            <a:sp3d prstMaterial="flat">
              <a:bevelT w="38100" h="38100"/>
              <a:contourClr>
                <a:schemeClr val="tx2"/>
              </a:contourClr>
            </a:sp3d>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800" b="1" i="0" u="none" strike="noStrike" kern="1200" cap="none" spc="0" normalizeH="0" baseline="0" noProof="0" smtClean="0">
                <a:ln>
                  <a:noFill/>
                </a:ln>
                <a:solidFill>
                  <a:schemeClr val="accent3">
                    <a:tint val="90000"/>
                    <a:satMod val="120000"/>
                  </a:schemeClr>
                </a:solidFill>
                <a:effectLst>
                  <a:outerShdw blurRad="38100" dist="25400" dir="5400000" algn="tl" rotWithShape="0">
                    <a:srgbClr val="000000">
                      <a:alpha val="43000"/>
                    </a:srgbClr>
                  </a:outerShdw>
                </a:effectLst>
                <a:uLnTx/>
                <a:uFillTx/>
                <a:latin typeface="Baskerville Old Face" pitchFamily="18" charset="0"/>
                <a:ea typeface="+mj-ea"/>
                <a:cs typeface="+mj-cs"/>
              </a:rPr>
              <a:t>SNAPSHOTS</a:t>
            </a:r>
            <a:endParaRPr kumimoji="0" lang="en-US" sz="4800" b="1" i="0" u="none" strike="noStrike" kern="1200" cap="none" spc="0" normalizeH="0" baseline="0" noProof="0" dirty="0">
              <a:ln>
                <a:noFill/>
              </a:ln>
              <a:solidFill>
                <a:schemeClr val="accent3">
                  <a:tint val="90000"/>
                  <a:satMod val="120000"/>
                </a:schemeClr>
              </a:solidFill>
              <a:effectLst>
                <a:outerShdw blurRad="38100" dist="25400" dir="5400000" algn="tl" rotWithShape="0">
                  <a:srgbClr val="000000">
                    <a:alpha val="43000"/>
                  </a:srgbClr>
                </a:outerShdw>
              </a:effectLst>
              <a:uLnTx/>
              <a:uFillTx/>
              <a:latin typeface="Baskerville Old Face" pitchFamily="18" charset="0"/>
              <a:ea typeface="+mj-ea"/>
              <a:cs typeface="+mj-cs"/>
            </a:endParaRPr>
          </a:p>
        </p:txBody>
      </p:sp>
      <p:sp>
        <p:nvSpPr>
          <p:cNvPr id="7" name="Subtitle 2"/>
          <p:cNvSpPr txBox="1">
            <a:spLocks/>
          </p:cNvSpPr>
          <p:nvPr/>
        </p:nvSpPr>
        <p:spPr>
          <a:xfrm>
            <a:off x="571472" y="1500174"/>
            <a:ext cx="8072494" cy="5072098"/>
          </a:xfrm>
          <a:prstGeom prst="rect">
            <a:avLst/>
          </a:prstGeom>
        </p:spPr>
        <p:txBody>
          <a:bodyPr vert="horz" lIns="0" rIns="18288">
            <a:normAutofit/>
          </a:bodyPr>
          <a:lstStyle/>
          <a:p>
            <a:pPr marL="0" marR="45720" lvl="0" indent="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n-US" sz="2600" b="0" i="0" u="none" strike="noStrike" kern="1200" cap="none" spc="0" normalizeH="0" baseline="0" noProof="0" dirty="0" smtClean="0">
                <a:ln>
                  <a:noFill/>
                </a:ln>
                <a:solidFill>
                  <a:schemeClr val="tx1"/>
                </a:solidFill>
                <a:effectLst/>
                <a:uLnTx/>
                <a:uFillTx/>
                <a:latin typeface="Baskerville Old Face" pitchFamily="18" charset="0"/>
                <a:ea typeface="+mn-ea"/>
                <a:cs typeface="+mn-cs"/>
              </a:rPr>
              <a:t>PRODUCT VIEW</a:t>
            </a:r>
            <a:r>
              <a:rPr kumimoji="0" lang="en-US" sz="2600" b="0" i="0" u="none" strike="noStrike" kern="1200" cap="none" spc="0" normalizeH="0" baseline="0" noProof="0" dirty="0" smtClean="0">
                <a:ln>
                  <a:noFill/>
                </a:ln>
                <a:solidFill>
                  <a:schemeClr val="tx1"/>
                </a:solidFill>
                <a:effectLst/>
                <a:uLnTx/>
                <a:uFillTx/>
                <a:latin typeface="Baskerville Old Face" pitchFamily="18" charset="0"/>
                <a:ea typeface="+mn-ea"/>
                <a:cs typeface="+mn-cs"/>
              </a:rPr>
              <a:t>:</a:t>
            </a:r>
          </a:p>
          <a:p>
            <a:pPr marL="0" marR="45720" lvl="0" indent="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endParaRPr kumimoji="0" lang="en-US" sz="2600" b="0" i="0" u="none" strike="noStrike" kern="1200" cap="none" spc="0" normalizeH="0" baseline="0" noProof="0" dirty="0" smtClean="0">
              <a:ln>
                <a:noFill/>
              </a:ln>
              <a:solidFill>
                <a:schemeClr val="tx1"/>
              </a:solidFill>
              <a:effectLst/>
              <a:uLnTx/>
              <a:uFillTx/>
              <a:latin typeface="Baskerville Old Face" pitchFamily="18" charset="0"/>
              <a:ea typeface="+mn-ea"/>
              <a:cs typeface="+mn-cs"/>
            </a:endParaRPr>
          </a:p>
          <a:p>
            <a:pPr marL="0" marR="45720" lvl="0" indent="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endParaRPr kumimoji="0" lang="en-US" sz="2600" b="0" i="0" u="none" strike="noStrike" kern="1200" cap="none" spc="0" normalizeH="0" baseline="0" noProof="0" dirty="0">
              <a:ln>
                <a:noFill/>
              </a:ln>
              <a:solidFill>
                <a:schemeClr val="tx1"/>
              </a:solidFill>
              <a:effectLst/>
              <a:uLnTx/>
              <a:uFillTx/>
              <a:latin typeface="Baskerville Old Face" pitchFamily="18" charset="0"/>
              <a:ea typeface="+mn-ea"/>
              <a:cs typeface="+mn-cs"/>
            </a:endParaRPr>
          </a:p>
        </p:txBody>
      </p:sp>
      <p:pic>
        <p:nvPicPr>
          <p:cNvPr id="9" name="Picture 8" descr="Screenshot (51).png"/>
          <p:cNvPicPr>
            <a:picLocks noChangeAspect="1"/>
          </p:cNvPicPr>
          <p:nvPr/>
        </p:nvPicPr>
        <p:blipFill>
          <a:blip r:embed="rId2"/>
          <a:srcRect t="9727" r="1562" b="4119"/>
          <a:stretch>
            <a:fillRect/>
          </a:stretch>
        </p:blipFill>
        <p:spPr>
          <a:xfrm>
            <a:off x="71438" y="2143116"/>
            <a:ext cx="9001156" cy="442915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00034" y="214290"/>
            <a:ext cx="8143932" cy="1000132"/>
          </a:xfrm>
          <a:prstGeom prst="rect">
            <a:avLst/>
          </a:prstGeom>
          <a:ln>
            <a:noFill/>
          </a:ln>
        </p:spPr>
        <p:txBody>
          <a:bodyPr vert="horz" lIns="0" tIns="0" rIns="18288" bIns="0" anchor="b">
            <a:normAutofit/>
            <a:scene3d>
              <a:camera prst="orthographicFront"/>
              <a:lightRig rig="freezing" dir="t">
                <a:rot lat="0" lon="0" rev="5640000"/>
              </a:lightRig>
            </a:scene3d>
            <a:sp3d prstMaterial="flat">
              <a:bevelT w="38100" h="38100"/>
              <a:contourClr>
                <a:schemeClr val="tx2"/>
              </a:contourClr>
            </a:sp3d>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800" b="1" i="0" u="none" strike="noStrike" kern="1200" cap="none" spc="0" normalizeH="0" baseline="0" noProof="0" smtClean="0">
                <a:ln>
                  <a:noFill/>
                </a:ln>
                <a:solidFill>
                  <a:schemeClr val="accent3">
                    <a:tint val="90000"/>
                    <a:satMod val="120000"/>
                  </a:schemeClr>
                </a:solidFill>
                <a:effectLst>
                  <a:outerShdw blurRad="38100" dist="25400" dir="5400000" algn="tl" rotWithShape="0">
                    <a:srgbClr val="000000">
                      <a:alpha val="43000"/>
                    </a:srgbClr>
                  </a:outerShdw>
                </a:effectLst>
                <a:uLnTx/>
                <a:uFillTx/>
                <a:latin typeface="Baskerville Old Face" pitchFamily="18" charset="0"/>
                <a:ea typeface="+mj-ea"/>
                <a:cs typeface="+mj-cs"/>
              </a:rPr>
              <a:t>SNAPSHOTS</a:t>
            </a:r>
            <a:endParaRPr kumimoji="0" lang="en-US" sz="4800" b="1" i="0" u="none" strike="noStrike" kern="1200" cap="none" spc="0" normalizeH="0" baseline="0" noProof="0" dirty="0">
              <a:ln>
                <a:noFill/>
              </a:ln>
              <a:solidFill>
                <a:schemeClr val="accent3">
                  <a:tint val="90000"/>
                  <a:satMod val="120000"/>
                </a:schemeClr>
              </a:solidFill>
              <a:effectLst>
                <a:outerShdw blurRad="38100" dist="25400" dir="5400000" algn="tl" rotWithShape="0">
                  <a:srgbClr val="000000">
                    <a:alpha val="43000"/>
                  </a:srgbClr>
                </a:outerShdw>
              </a:effectLst>
              <a:uLnTx/>
              <a:uFillTx/>
              <a:latin typeface="Baskerville Old Face" pitchFamily="18" charset="0"/>
              <a:ea typeface="+mj-ea"/>
              <a:cs typeface="+mj-cs"/>
            </a:endParaRPr>
          </a:p>
        </p:txBody>
      </p:sp>
      <p:sp>
        <p:nvSpPr>
          <p:cNvPr id="5" name="Subtitle 2"/>
          <p:cNvSpPr txBox="1">
            <a:spLocks/>
          </p:cNvSpPr>
          <p:nvPr/>
        </p:nvSpPr>
        <p:spPr>
          <a:xfrm>
            <a:off x="571472" y="1500174"/>
            <a:ext cx="8072494" cy="5072098"/>
          </a:xfrm>
          <a:prstGeom prst="rect">
            <a:avLst/>
          </a:prstGeom>
        </p:spPr>
        <p:txBody>
          <a:bodyPr vert="horz" lIns="0" rIns="18288">
            <a:normAutofit/>
          </a:bodyPr>
          <a:lstStyle/>
          <a:p>
            <a:pPr marL="0" marR="45720" lvl="0" indent="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n-US" sz="2600" b="0" i="0" u="none" strike="noStrike" kern="1200" cap="none" spc="0" normalizeH="0" baseline="0" noProof="0" dirty="0" smtClean="0">
                <a:ln>
                  <a:noFill/>
                </a:ln>
                <a:solidFill>
                  <a:schemeClr val="tx1"/>
                </a:solidFill>
                <a:effectLst/>
                <a:uLnTx/>
                <a:uFillTx/>
                <a:latin typeface="Baskerville Old Face" pitchFamily="18" charset="0"/>
                <a:ea typeface="+mn-ea"/>
                <a:cs typeface="+mn-cs"/>
              </a:rPr>
              <a:t>PRODUCT VIEW:</a:t>
            </a:r>
          </a:p>
          <a:p>
            <a:pPr marL="0" marR="45720" lvl="0" indent="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endParaRPr kumimoji="0" lang="en-US" sz="2600" b="0" i="0" u="none" strike="noStrike" kern="1200" cap="none" spc="0" normalizeH="0" baseline="0" noProof="0" dirty="0">
              <a:ln>
                <a:noFill/>
              </a:ln>
              <a:solidFill>
                <a:schemeClr val="tx1"/>
              </a:solidFill>
              <a:effectLst/>
              <a:uLnTx/>
              <a:uFillTx/>
              <a:latin typeface="Baskerville Old Face" pitchFamily="18" charset="0"/>
              <a:ea typeface="+mn-ea"/>
              <a:cs typeface="+mn-cs"/>
            </a:endParaRPr>
          </a:p>
        </p:txBody>
      </p:sp>
      <p:pic>
        <p:nvPicPr>
          <p:cNvPr id="7" name="Picture 6" descr="Screenshot (52).png"/>
          <p:cNvPicPr>
            <a:picLocks noChangeAspect="1"/>
          </p:cNvPicPr>
          <p:nvPr/>
        </p:nvPicPr>
        <p:blipFill>
          <a:blip r:embed="rId2"/>
          <a:srcRect t="9727" b="4119"/>
          <a:stretch>
            <a:fillRect/>
          </a:stretch>
        </p:blipFill>
        <p:spPr>
          <a:xfrm>
            <a:off x="0" y="2143116"/>
            <a:ext cx="9144000" cy="4429156"/>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00034" y="214290"/>
            <a:ext cx="8143932" cy="1000132"/>
          </a:xfrm>
          <a:prstGeom prst="rect">
            <a:avLst/>
          </a:prstGeom>
          <a:ln>
            <a:noFill/>
          </a:ln>
        </p:spPr>
        <p:txBody>
          <a:bodyPr vert="horz" lIns="0" tIns="0" rIns="18288" bIns="0" anchor="b">
            <a:normAutofit/>
            <a:scene3d>
              <a:camera prst="orthographicFront"/>
              <a:lightRig rig="freezing" dir="t">
                <a:rot lat="0" lon="0" rev="5640000"/>
              </a:lightRig>
            </a:scene3d>
            <a:sp3d prstMaterial="flat">
              <a:bevelT w="38100" h="38100"/>
              <a:contourClr>
                <a:schemeClr val="tx2"/>
              </a:contourClr>
            </a:sp3d>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800" b="1" i="0" u="none" strike="noStrike" kern="1200" cap="none" spc="0" normalizeH="0" baseline="0" noProof="0" smtClean="0">
                <a:ln>
                  <a:noFill/>
                </a:ln>
                <a:solidFill>
                  <a:schemeClr val="accent3">
                    <a:tint val="90000"/>
                    <a:satMod val="120000"/>
                  </a:schemeClr>
                </a:solidFill>
                <a:effectLst>
                  <a:outerShdw blurRad="38100" dist="25400" dir="5400000" algn="tl" rotWithShape="0">
                    <a:srgbClr val="000000">
                      <a:alpha val="43000"/>
                    </a:srgbClr>
                  </a:outerShdw>
                </a:effectLst>
                <a:uLnTx/>
                <a:uFillTx/>
                <a:latin typeface="Baskerville Old Face" pitchFamily="18" charset="0"/>
                <a:ea typeface="+mj-ea"/>
                <a:cs typeface="+mj-cs"/>
              </a:rPr>
              <a:t>SNAPSHOTS</a:t>
            </a:r>
            <a:endParaRPr kumimoji="0" lang="en-US" sz="4800" b="1" i="0" u="none" strike="noStrike" kern="1200" cap="none" spc="0" normalizeH="0" baseline="0" noProof="0" dirty="0">
              <a:ln>
                <a:noFill/>
              </a:ln>
              <a:solidFill>
                <a:schemeClr val="accent3">
                  <a:tint val="90000"/>
                  <a:satMod val="120000"/>
                </a:schemeClr>
              </a:solidFill>
              <a:effectLst>
                <a:outerShdw blurRad="38100" dist="25400" dir="5400000" algn="tl" rotWithShape="0">
                  <a:srgbClr val="000000">
                    <a:alpha val="43000"/>
                  </a:srgbClr>
                </a:outerShdw>
              </a:effectLst>
              <a:uLnTx/>
              <a:uFillTx/>
              <a:latin typeface="Baskerville Old Face" pitchFamily="18" charset="0"/>
              <a:ea typeface="+mj-ea"/>
              <a:cs typeface="+mj-cs"/>
            </a:endParaRPr>
          </a:p>
        </p:txBody>
      </p:sp>
      <p:sp>
        <p:nvSpPr>
          <p:cNvPr id="5" name="Subtitle 2"/>
          <p:cNvSpPr txBox="1">
            <a:spLocks/>
          </p:cNvSpPr>
          <p:nvPr/>
        </p:nvSpPr>
        <p:spPr>
          <a:xfrm>
            <a:off x="571472" y="1500174"/>
            <a:ext cx="8072494" cy="5072098"/>
          </a:xfrm>
          <a:prstGeom prst="rect">
            <a:avLst/>
          </a:prstGeom>
        </p:spPr>
        <p:txBody>
          <a:bodyPr vert="horz" lIns="0" rIns="18288">
            <a:normAutofit/>
          </a:bodyPr>
          <a:lstStyle/>
          <a:p>
            <a:pPr marL="0" marR="45720" lvl="0" indent="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n-US" sz="2600" b="0" i="0" u="none" strike="noStrike" kern="1200" cap="none" spc="0" normalizeH="0" baseline="0" noProof="0" dirty="0" smtClean="0">
                <a:ln>
                  <a:noFill/>
                </a:ln>
                <a:solidFill>
                  <a:schemeClr val="tx1"/>
                </a:solidFill>
                <a:effectLst/>
                <a:uLnTx/>
                <a:uFillTx/>
                <a:latin typeface="Baskerville Old Face" pitchFamily="18" charset="0"/>
                <a:ea typeface="+mn-ea"/>
                <a:cs typeface="+mn-cs"/>
              </a:rPr>
              <a:t>PRODUCT VIEW:</a:t>
            </a:r>
          </a:p>
          <a:p>
            <a:pPr marL="0" marR="45720" lvl="0" indent="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endParaRPr kumimoji="0" lang="en-US" sz="2600" b="0" i="0" u="none" strike="noStrike" kern="1200" cap="none" spc="0" normalizeH="0" baseline="0" noProof="0" dirty="0">
              <a:ln>
                <a:noFill/>
              </a:ln>
              <a:solidFill>
                <a:schemeClr val="tx1"/>
              </a:solidFill>
              <a:effectLst/>
              <a:uLnTx/>
              <a:uFillTx/>
              <a:latin typeface="Baskerville Old Face" pitchFamily="18" charset="0"/>
              <a:ea typeface="+mn-ea"/>
              <a:cs typeface="+mn-cs"/>
            </a:endParaRPr>
          </a:p>
        </p:txBody>
      </p:sp>
      <p:pic>
        <p:nvPicPr>
          <p:cNvPr id="7" name="Picture 6" descr="Screenshot (53).png"/>
          <p:cNvPicPr>
            <a:picLocks noChangeAspect="1"/>
          </p:cNvPicPr>
          <p:nvPr/>
        </p:nvPicPr>
        <p:blipFill>
          <a:blip r:embed="rId2"/>
          <a:srcRect t="9727" r="2343" b="4119"/>
          <a:stretch>
            <a:fillRect/>
          </a:stretch>
        </p:blipFill>
        <p:spPr>
          <a:xfrm>
            <a:off x="142876" y="2214554"/>
            <a:ext cx="8929718" cy="442915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0034" y="214290"/>
            <a:ext cx="7851648" cy="1200144"/>
          </a:xfrm>
        </p:spPr>
        <p:txBody>
          <a:bodyPr/>
          <a:lstStyle/>
          <a:p>
            <a:pPr algn="ctr"/>
            <a:r>
              <a:rPr lang="en-US" dirty="0" smtClean="0">
                <a:latin typeface="Bahnschrift SemiBold" pitchFamily="34" charset="0"/>
              </a:rPr>
              <a:t>OBJECTIVES : </a:t>
            </a:r>
            <a:endParaRPr lang="en-US" dirty="0">
              <a:latin typeface="Bahnschrift SemiBold" pitchFamily="34" charset="0"/>
            </a:endParaRPr>
          </a:p>
        </p:txBody>
      </p:sp>
      <p:sp>
        <p:nvSpPr>
          <p:cNvPr id="3" name="Subtitle 2"/>
          <p:cNvSpPr>
            <a:spLocks noGrp="1"/>
          </p:cNvSpPr>
          <p:nvPr>
            <p:ph type="subTitle" idx="1"/>
          </p:nvPr>
        </p:nvSpPr>
        <p:spPr>
          <a:xfrm>
            <a:off x="500034" y="1785926"/>
            <a:ext cx="8358246" cy="4786346"/>
          </a:xfrm>
        </p:spPr>
        <p:txBody>
          <a:bodyPr>
            <a:normAutofit lnSpcReduction="10000"/>
          </a:bodyPr>
          <a:lstStyle/>
          <a:p>
            <a:pPr algn="l" fontAlgn="base">
              <a:buFont typeface="Wingdings" pitchFamily="2" charset="2"/>
              <a:buChar char="q"/>
            </a:pPr>
            <a:r>
              <a:rPr lang="en-US" dirty="0" smtClean="0"/>
              <a:t>.</a:t>
            </a:r>
            <a:r>
              <a:rPr lang="en-US" b="1" dirty="0" smtClean="0"/>
              <a:t>  </a:t>
            </a:r>
            <a:r>
              <a:rPr lang="en-US" sz="2800" b="1" dirty="0" smtClean="0">
                <a:latin typeface="Baskerville Old Face" pitchFamily="18" charset="0"/>
              </a:rPr>
              <a:t>Manage the shopping details</a:t>
            </a:r>
            <a:r>
              <a:rPr lang="en-US" sz="2800" dirty="0" smtClean="0">
                <a:latin typeface="Baskerville Old Face" pitchFamily="18" charset="0"/>
              </a:rPr>
              <a:t>: </a:t>
            </a:r>
            <a:r>
              <a:rPr lang="en-US" dirty="0" smtClean="0">
                <a:latin typeface="Baskerville Old Face" pitchFamily="18" charset="0"/>
              </a:rPr>
              <a:t>The whole system of online shopping manage the detail of each shopping done by the customers. They extract the product details of what consumers shopped.</a:t>
            </a:r>
          </a:p>
          <a:p>
            <a:pPr algn="l" fontAlgn="base"/>
            <a:endParaRPr lang="en-US" dirty="0" smtClean="0">
              <a:latin typeface="Baskerville Old Face" pitchFamily="18" charset="0"/>
            </a:endParaRPr>
          </a:p>
          <a:p>
            <a:pPr algn="l" fontAlgn="base">
              <a:buFont typeface="Wingdings" pitchFamily="2" charset="2"/>
              <a:buChar char="q"/>
            </a:pPr>
            <a:r>
              <a:rPr lang="en-US" b="1" dirty="0" smtClean="0"/>
              <a:t>. </a:t>
            </a:r>
            <a:r>
              <a:rPr lang="en-US" sz="2800" b="1" dirty="0" smtClean="0">
                <a:latin typeface="Baskerville Old Face" pitchFamily="18" charset="0"/>
              </a:rPr>
              <a:t>Manage the payment details:</a:t>
            </a:r>
            <a:r>
              <a:rPr lang="en-US" sz="2800" dirty="0" smtClean="0">
                <a:latin typeface="Baskerville Old Face" pitchFamily="18" charset="0"/>
              </a:rPr>
              <a:t> </a:t>
            </a:r>
            <a:r>
              <a:rPr lang="en-US" dirty="0" smtClean="0">
                <a:latin typeface="Baskerville Old Face" pitchFamily="18" charset="0"/>
              </a:rPr>
              <a:t>In online shopping, customers get many options for mode of payments. Websites give them the option of online payment through debit or credit cards. Customers have also the option of net banking or cash on delivery payment option. It is the objective of an online shopping system to manage all the payment details of each product.</a:t>
            </a:r>
          </a:p>
          <a:p>
            <a:pPr algn="l" fontAlgn="base">
              <a:buFont typeface="Wingdings" pitchFamily="2" charset="2"/>
              <a:buChar char="q"/>
            </a:pPr>
            <a:endParaRPr lang="en-US" dirty="0" smtClean="0"/>
          </a:p>
          <a:p>
            <a:pPr algn="l" fontAlgn="base">
              <a:buFont typeface="Wingdings" pitchFamily="2" charset="2"/>
              <a:buChar char="q"/>
            </a:pPr>
            <a:endParaRPr lang="en-US" dirty="0" smtClean="0"/>
          </a:p>
          <a:p>
            <a:pPr algn="l" fontAlgn="base">
              <a:buFont typeface="Wingdings" pitchFamily="2" charset="2"/>
              <a:buChar char="q"/>
            </a:pPr>
            <a:endParaRPr lang="en-US" dirty="0" smtClean="0"/>
          </a:p>
          <a:p>
            <a:pPr algn="l"/>
            <a:endParaRPr lang="en-US" dirty="0">
              <a:latin typeface="Baskerville Old Face"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7158" y="285728"/>
            <a:ext cx="8072494" cy="1071570"/>
          </a:xfrm>
        </p:spPr>
        <p:txBody>
          <a:bodyPr/>
          <a:lstStyle/>
          <a:p>
            <a:pPr algn="ctr"/>
            <a:r>
              <a:rPr lang="en-US" dirty="0" smtClean="0">
                <a:latin typeface="Bahnschrift SemiBold" pitchFamily="34" charset="0"/>
              </a:rPr>
              <a:t>OBJECTIVES : </a:t>
            </a:r>
            <a:endParaRPr lang="en-US" dirty="0"/>
          </a:p>
        </p:txBody>
      </p:sp>
      <p:sp>
        <p:nvSpPr>
          <p:cNvPr id="3" name="Subtitle 2"/>
          <p:cNvSpPr>
            <a:spLocks noGrp="1"/>
          </p:cNvSpPr>
          <p:nvPr>
            <p:ph type="subTitle" idx="1"/>
          </p:nvPr>
        </p:nvSpPr>
        <p:spPr>
          <a:xfrm>
            <a:off x="428596" y="1571612"/>
            <a:ext cx="8286808" cy="5000660"/>
          </a:xfrm>
        </p:spPr>
        <p:txBody>
          <a:bodyPr/>
          <a:lstStyle/>
          <a:p>
            <a:pPr algn="l">
              <a:buFont typeface="Wingdings" pitchFamily="2" charset="2"/>
              <a:buChar char="q"/>
            </a:pPr>
            <a:r>
              <a:rPr lang="en-US" dirty="0" smtClean="0">
                <a:latin typeface="Baskerville Old Face" pitchFamily="18" charset="0"/>
              </a:rPr>
              <a:t>. </a:t>
            </a:r>
            <a:r>
              <a:rPr lang="en-US" sz="2800" b="1" dirty="0" smtClean="0">
                <a:latin typeface="Baskerville Old Face" pitchFamily="18" charset="0"/>
              </a:rPr>
              <a:t>Generate the information of customers and products</a:t>
            </a:r>
            <a:r>
              <a:rPr lang="en-US" sz="2800" dirty="0" smtClean="0">
                <a:latin typeface="Baskerville Old Face" pitchFamily="18" charset="0"/>
              </a:rPr>
              <a:t>: </a:t>
            </a:r>
            <a:r>
              <a:rPr lang="en-US" dirty="0" smtClean="0">
                <a:latin typeface="Baskerville Old Face" pitchFamily="18" charset="0"/>
              </a:rPr>
              <a:t>Online shopping system manages the whole information about the customers and the purchased products.</a:t>
            </a:r>
          </a:p>
          <a:p>
            <a:pPr algn="l">
              <a:buFont typeface="Wingdings" pitchFamily="2" charset="2"/>
              <a:buChar char="q"/>
            </a:pPr>
            <a:endParaRPr lang="en-US" dirty="0" smtClean="0"/>
          </a:p>
          <a:p>
            <a:pPr algn="l">
              <a:buFont typeface="Wingdings" pitchFamily="2" charset="2"/>
              <a:buChar char="q"/>
            </a:pPr>
            <a:r>
              <a:rPr lang="en-US" dirty="0" smtClean="0"/>
              <a:t>. </a:t>
            </a:r>
            <a:r>
              <a:rPr lang="en-US" sz="2800" b="1" dirty="0" smtClean="0">
                <a:latin typeface="Baskerville Old Face" pitchFamily="18" charset="0"/>
              </a:rPr>
              <a:t>Reduce the cost of management:  </a:t>
            </a:r>
            <a:r>
              <a:rPr lang="en-US" dirty="0" smtClean="0">
                <a:latin typeface="Baskerville Old Face" pitchFamily="18" charset="0"/>
              </a:rPr>
              <a:t>Online shopping or digital shopping help in reducing the management cost of products.</a:t>
            </a:r>
          </a:p>
          <a:p>
            <a:pPr algn="l">
              <a:buFont typeface="Wingdings" pitchFamily="2" charset="2"/>
              <a:buChar char="q"/>
            </a:pP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2910" y="357166"/>
            <a:ext cx="7851648" cy="1200160"/>
          </a:xfrm>
        </p:spPr>
        <p:txBody>
          <a:bodyPr>
            <a:normAutofit fontScale="90000"/>
          </a:bodyPr>
          <a:lstStyle/>
          <a:p>
            <a:pPr algn="ctr"/>
            <a:r>
              <a:rPr lang="en-US" dirty="0" smtClean="0">
                <a:latin typeface="Bahnschrift SemiBold" pitchFamily="34" charset="0"/>
              </a:rPr>
              <a:t>CHARACTERISTICS OF THE PROJECT:</a:t>
            </a:r>
            <a:endParaRPr lang="en-US" dirty="0"/>
          </a:p>
        </p:txBody>
      </p:sp>
      <p:sp>
        <p:nvSpPr>
          <p:cNvPr id="3" name="Subtitle 2"/>
          <p:cNvSpPr>
            <a:spLocks noGrp="1"/>
          </p:cNvSpPr>
          <p:nvPr>
            <p:ph type="subTitle" idx="1"/>
          </p:nvPr>
        </p:nvSpPr>
        <p:spPr>
          <a:xfrm>
            <a:off x="500034" y="1643050"/>
            <a:ext cx="8358246" cy="5000660"/>
          </a:xfrm>
        </p:spPr>
        <p:txBody>
          <a:bodyPr>
            <a:normAutofit/>
          </a:bodyPr>
          <a:lstStyle/>
          <a:p>
            <a:pPr algn="l"/>
            <a:r>
              <a:rPr lang="en-US" sz="2800" b="1" dirty="0" smtClean="0">
                <a:latin typeface="Baskerville Old Face" pitchFamily="18" charset="0"/>
              </a:rPr>
              <a:t>USER : </a:t>
            </a:r>
          </a:p>
          <a:p>
            <a:pPr algn="l"/>
            <a:endParaRPr lang="en-US" sz="2800" b="1" dirty="0" smtClean="0">
              <a:latin typeface="Baskerville Old Face" pitchFamily="18" charset="0"/>
            </a:endParaRPr>
          </a:p>
          <a:p>
            <a:pPr algn="l">
              <a:buFont typeface="Courier New" pitchFamily="49" charset="0"/>
              <a:buChar char="o"/>
            </a:pPr>
            <a:r>
              <a:rPr lang="en-US" sz="2800" b="1" dirty="0" smtClean="0">
                <a:latin typeface="Baskerville Old Face" pitchFamily="18" charset="0"/>
              </a:rPr>
              <a:t>. </a:t>
            </a:r>
            <a:r>
              <a:rPr lang="en-US" sz="2800" dirty="0" smtClean="0">
                <a:solidFill>
                  <a:schemeClr val="accent3">
                    <a:lumMod val="40000"/>
                    <a:lumOff val="60000"/>
                  </a:schemeClr>
                </a:solidFill>
                <a:latin typeface="Baskerville Old Face" pitchFamily="18" charset="0"/>
              </a:rPr>
              <a:t>Must have an account and a unique password to log in   the online shopping site. </a:t>
            </a:r>
          </a:p>
          <a:p>
            <a:pPr algn="l">
              <a:buFont typeface="Courier New" pitchFamily="49" charset="0"/>
              <a:buChar char="o"/>
            </a:pPr>
            <a:r>
              <a:rPr lang="en-US" sz="2800" dirty="0" smtClean="0">
                <a:solidFill>
                  <a:schemeClr val="accent3">
                    <a:lumMod val="40000"/>
                    <a:lumOff val="60000"/>
                  </a:schemeClr>
                </a:solidFill>
                <a:latin typeface="Baskerville Old Face" pitchFamily="18" charset="0"/>
              </a:rPr>
              <a:t>. Can see the available stock of products</a:t>
            </a:r>
          </a:p>
          <a:p>
            <a:pPr algn="l">
              <a:buFont typeface="Courier New" pitchFamily="49" charset="0"/>
              <a:buChar char="o"/>
            </a:pPr>
            <a:r>
              <a:rPr lang="en-US" sz="2800" dirty="0" smtClean="0">
                <a:solidFill>
                  <a:schemeClr val="accent3">
                    <a:lumMod val="40000"/>
                    <a:lumOff val="60000"/>
                  </a:schemeClr>
                </a:solidFill>
                <a:latin typeface="Baskerville Old Face" pitchFamily="18" charset="0"/>
              </a:rPr>
              <a:t>. Can add a product to cart.</a:t>
            </a:r>
          </a:p>
          <a:p>
            <a:pPr algn="l">
              <a:buFont typeface="Courier New" pitchFamily="49" charset="0"/>
              <a:buChar char="o"/>
            </a:pPr>
            <a:r>
              <a:rPr lang="en-US" sz="2800" dirty="0" smtClean="0">
                <a:solidFill>
                  <a:schemeClr val="accent3">
                    <a:lumMod val="40000"/>
                    <a:lumOff val="60000"/>
                  </a:schemeClr>
                </a:solidFill>
                <a:latin typeface="Baskerville Old Face" pitchFamily="18" charset="0"/>
              </a:rPr>
              <a:t>. User can logout at any point of time.</a:t>
            </a:r>
          </a:p>
          <a:p>
            <a:pPr algn="l">
              <a:buFont typeface="Courier New" pitchFamily="49" charset="0"/>
              <a:buChar char="o"/>
            </a:pPr>
            <a:endParaRPr lang="en-US" sz="2800" dirty="0" smtClean="0">
              <a:solidFill>
                <a:schemeClr val="accent3">
                  <a:lumMod val="40000"/>
                  <a:lumOff val="60000"/>
                </a:schemeClr>
              </a:solidFill>
              <a:latin typeface="Baskerville Old Face" pitchFamily="18" charset="0"/>
            </a:endParaRPr>
          </a:p>
          <a:p>
            <a:pPr algn="l">
              <a:buFont typeface="Courier New" pitchFamily="49" charset="0"/>
              <a:buChar char="o"/>
            </a:pPr>
            <a:endParaRPr lang="en-US" sz="2800" dirty="0" smtClean="0">
              <a:solidFill>
                <a:schemeClr val="accent3">
                  <a:lumMod val="40000"/>
                  <a:lumOff val="60000"/>
                </a:schemeClr>
              </a:solidFill>
              <a:latin typeface="Baskerville Old Face" pitchFamily="18" charset="0"/>
            </a:endParaRPr>
          </a:p>
          <a:p>
            <a:pPr algn="l">
              <a:buFont typeface="Courier New" pitchFamily="49" charset="0"/>
              <a:buChar char="o"/>
            </a:pPr>
            <a:endParaRPr lang="en-US" sz="2800" dirty="0" smtClean="0">
              <a:solidFill>
                <a:schemeClr val="accent3">
                  <a:lumMod val="40000"/>
                  <a:lumOff val="60000"/>
                </a:schemeClr>
              </a:solidFill>
              <a:latin typeface="Baskerville Old Face" pitchFamily="18" charset="0"/>
            </a:endParaRPr>
          </a:p>
          <a:p>
            <a:pPr algn="l">
              <a:buFont typeface="Courier New" pitchFamily="49" charset="0"/>
              <a:buChar char="o"/>
            </a:pPr>
            <a:endParaRPr lang="en-US" sz="2800" b="1" dirty="0">
              <a:latin typeface="Baskerville Old Face"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0034" y="714356"/>
            <a:ext cx="8286808" cy="1071570"/>
          </a:xfrm>
        </p:spPr>
        <p:txBody>
          <a:bodyPr>
            <a:normAutofit fontScale="90000"/>
          </a:bodyPr>
          <a:lstStyle/>
          <a:p>
            <a:pPr algn="ctr"/>
            <a:r>
              <a:rPr lang="en-US" dirty="0" smtClean="0">
                <a:latin typeface="Bahnschrift SemiBold" pitchFamily="34" charset="0"/>
              </a:rPr>
              <a:t>CHARACTERISTICS OF THE PROJECT:</a:t>
            </a:r>
            <a:endParaRPr lang="en-US" dirty="0"/>
          </a:p>
        </p:txBody>
      </p:sp>
      <p:sp>
        <p:nvSpPr>
          <p:cNvPr id="3" name="Subtitle 2"/>
          <p:cNvSpPr>
            <a:spLocks noGrp="1"/>
          </p:cNvSpPr>
          <p:nvPr>
            <p:ph type="subTitle" idx="1"/>
          </p:nvPr>
        </p:nvSpPr>
        <p:spPr>
          <a:xfrm>
            <a:off x="500034" y="2000240"/>
            <a:ext cx="8286808" cy="4429156"/>
          </a:xfrm>
        </p:spPr>
        <p:txBody>
          <a:bodyPr/>
          <a:lstStyle/>
          <a:p>
            <a:pPr algn="l"/>
            <a:r>
              <a:rPr lang="en-US" sz="2400" b="1" dirty="0" smtClean="0">
                <a:latin typeface="Baskerville Old Face" pitchFamily="18" charset="0"/>
              </a:rPr>
              <a:t>ADMIN :</a:t>
            </a:r>
          </a:p>
          <a:p>
            <a:pPr algn="l"/>
            <a:endParaRPr lang="en-US" sz="2400" b="1" dirty="0" smtClean="0">
              <a:latin typeface="Baskerville Old Face" pitchFamily="18" charset="0"/>
            </a:endParaRPr>
          </a:p>
          <a:p>
            <a:pPr algn="l">
              <a:buFont typeface="Courier New" pitchFamily="49" charset="0"/>
              <a:buChar char="o"/>
            </a:pPr>
            <a:r>
              <a:rPr lang="en-US" sz="2400" b="1" dirty="0" smtClean="0">
                <a:latin typeface="Baskerville Old Face" pitchFamily="18" charset="0"/>
              </a:rPr>
              <a:t>. </a:t>
            </a:r>
            <a:r>
              <a:rPr lang="en-US" sz="2800" dirty="0" smtClean="0">
                <a:latin typeface="Baskerville Old Face" pitchFamily="18" charset="0"/>
              </a:rPr>
              <a:t> Can see the personal details of the users.</a:t>
            </a:r>
          </a:p>
          <a:p>
            <a:pPr algn="l">
              <a:buFont typeface="Courier New" pitchFamily="49" charset="0"/>
              <a:buChar char="o"/>
            </a:pPr>
            <a:r>
              <a:rPr lang="en-US" sz="2800" dirty="0" smtClean="0">
                <a:latin typeface="Baskerville Old Face" pitchFamily="18" charset="0"/>
              </a:rPr>
              <a:t>. Can change the personal details for security purposes if they need.</a:t>
            </a:r>
          </a:p>
          <a:p>
            <a:pPr algn="l">
              <a:buFont typeface="Courier New" pitchFamily="49" charset="0"/>
              <a:buChar char="o"/>
            </a:pPr>
            <a:r>
              <a:rPr lang="en-US" sz="2800" dirty="0" smtClean="0">
                <a:latin typeface="Baskerville Old Face" pitchFamily="18" charset="0"/>
              </a:rPr>
              <a:t>. Can manage the whole database of the shopping site. </a:t>
            </a:r>
            <a:endParaRPr lang="en-US" sz="2400" dirty="0" smtClean="0">
              <a:latin typeface="Baskerville Old Face" pitchFamily="18" charset="0"/>
            </a:endParaRPr>
          </a:p>
          <a:p>
            <a:pPr algn="l">
              <a:buFont typeface="Courier New" pitchFamily="49" charset="0"/>
              <a:buChar char="o"/>
            </a:pP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0034" y="214290"/>
            <a:ext cx="8001056" cy="1071570"/>
          </a:xfrm>
        </p:spPr>
        <p:txBody>
          <a:bodyPr>
            <a:normAutofit/>
          </a:bodyPr>
          <a:lstStyle/>
          <a:p>
            <a:pPr algn="ctr"/>
            <a:r>
              <a:rPr lang="en-US" sz="5000" dirty="0" smtClean="0"/>
              <a:t>METHODOLOGY</a:t>
            </a:r>
            <a:endParaRPr lang="en-US" sz="5000" dirty="0"/>
          </a:p>
        </p:txBody>
      </p:sp>
      <p:sp>
        <p:nvSpPr>
          <p:cNvPr id="3" name="Subtitle 2"/>
          <p:cNvSpPr>
            <a:spLocks noGrp="1"/>
          </p:cNvSpPr>
          <p:nvPr>
            <p:ph type="subTitle" idx="1"/>
          </p:nvPr>
        </p:nvSpPr>
        <p:spPr>
          <a:xfrm>
            <a:off x="571472" y="1571612"/>
            <a:ext cx="8143932" cy="5072098"/>
          </a:xfrm>
        </p:spPr>
        <p:txBody>
          <a:bodyPr/>
          <a:lstStyle/>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0034" y="214290"/>
            <a:ext cx="8072494" cy="1357322"/>
          </a:xfrm>
        </p:spPr>
        <p:txBody>
          <a:bodyPr/>
          <a:lstStyle/>
          <a:p>
            <a:pPr algn="ctr"/>
            <a:r>
              <a:rPr lang="en-US" dirty="0" smtClean="0">
                <a:latin typeface="Baskerville Old Face" pitchFamily="18" charset="0"/>
              </a:rPr>
              <a:t>LEVEL 0 DFD</a:t>
            </a:r>
            <a:endParaRPr lang="en-US" dirty="0">
              <a:latin typeface="Baskerville Old Face" pitchFamily="18" charset="0"/>
            </a:endParaRPr>
          </a:p>
        </p:txBody>
      </p:sp>
      <p:pic>
        <p:nvPicPr>
          <p:cNvPr id="4" name="Picture 3" descr="0 level.jpg"/>
          <p:cNvPicPr>
            <a:picLocks noChangeAspect="1"/>
          </p:cNvPicPr>
          <p:nvPr/>
        </p:nvPicPr>
        <p:blipFill>
          <a:blip r:embed="rId2"/>
          <a:stretch>
            <a:fillRect/>
          </a:stretch>
        </p:blipFill>
        <p:spPr>
          <a:xfrm>
            <a:off x="338929" y="2285992"/>
            <a:ext cx="8590789" cy="378621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0034" y="214290"/>
            <a:ext cx="8001056" cy="1143008"/>
          </a:xfrm>
        </p:spPr>
        <p:txBody>
          <a:bodyPr>
            <a:normAutofit/>
          </a:bodyPr>
          <a:lstStyle/>
          <a:p>
            <a:pPr algn="ctr"/>
            <a:r>
              <a:rPr lang="en-US" sz="4800" dirty="0" smtClean="0">
                <a:latin typeface="Baskerville Old Face" pitchFamily="18" charset="0"/>
              </a:rPr>
              <a:t>LEVEL 1 DFD</a:t>
            </a:r>
            <a:endParaRPr lang="en-US" sz="4800" dirty="0">
              <a:latin typeface="Baskerville Old Face" pitchFamily="18" charset="0"/>
            </a:endParaRPr>
          </a:p>
        </p:txBody>
      </p:sp>
      <p:pic>
        <p:nvPicPr>
          <p:cNvPr id="4" name="Picture 3" descr="user1st.jpg"/>
          <p:cNvPicPr>
            <a:picLocks noChangeAspect="1"/>
          </p:cNvPicPr>
          <p:nvPr/>
        </p:nvPicPr>
        <p:blipFill>
          <a:blip r:embed="rId2"/>
          <a:stretch>
            <a:fillRect/>
          </a:stretch>
        </p:blipFill>
        <p:spPr>
          <a:xfrm>
            <a:off x="1285852" y="1409710"/>
            <a:ext cx="6000792" cy="5376876"/>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164</TotalTime>
  <Words>297</Words>
  <Application>Microsoft Office PowerPoint</Application>
  <PresentationFormat>On-screen Show (4:3)</PresentationFormat>
  <Paragraphs>67</Paragraphs>
  <Slides>23</Slides>
  <Notes>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Flow</vt:lpstr>
      <vt:lpstr>ONLINE SHOPPING SYSTEM</vt:lpstr>
      <vt:lpstr>PROJECT MEMBERS:</vt:lpstr>
      <vt:lpstr>OBJECTIVES : </vt:lpstr>
      <vt:lpstr>OBJECTIVES : </vt:lpstr>
      <vt:lpstr>CHARACTERISTICS OF THE PROJECT:</vt:lpstr>
      <vt:lpstr>CHARACTERISTICS OF THE PROJECT:</vt:lpstr>
      <vt:lpstr>METHODOLOGY</vt:lpstr>
      <vt:lpstr>LEVEL 0 DFD</vt:lpstr>
      <vt:lpstr>LEVEL 1 DFD</vt:lpstr>
      <vt:lpstr>E-R DIAGRAM</vt:lpstr>
      <vt:lpstr>TABLES</vt:lpstr>
      <vt:lpstr>TABLES</vt:lpstr>
      <vt:lpstr>TABLES</vt:lpstr>
      <vt:lpstr>SNAPSHOTS</vt:lpstr>
      <vt:lpstr>SNAPSHOTS</vt:lpstr>
      <vt:lpstr>SNAPSHOTS</vt:lpstr>
      <vt:lpstr>SNAPSHOTS</vt:lpstr>
      <vt:lpstr>SNAPSHOTS</vt:lpstr>
      <vt:lpstr>SNAPSHOTS</vt:lpstr>
      <vt:lpstr>Slide 20</vt:lpstr>
      <vt:lpstr>Slide 21</vt:lpstr>
      <vt:lpstr>Slide 22</vt:lpstr>
      <vt:lpstr>Slide 23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SHOPPING SYSTEM</dc:title>
  <dc:creator>Sandipan</dc:creator>
  <cp:lastModifiedBy>Sandipan</cp:lastModifiedBy>
  <cp:revision>23</cp:revision>
  <dcterms:created xsi:type="dcterms:W3CDTF">2022-11-02T05:10:59Z</dcterms:created>
  <dcterms:modified xsi:type="dcterms:W3CDTF">2022-11-02T18:11:09Z</dcterms:modified>
</cp:coreProperties>
</file>

<file path=docProps/thumbnail.jpeg>
</file>